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6" r:id="rId4"/>
    <p:sldId id="278" r:id="rId5"/>
    <p:sldId id="257" r:id="rId6"/>
    <p:sldId id="277" r:id="rId7"/>
    <p:sldId id="260" r:id="rId8"/>
    <p:sldId id="259" r:id="rId9"/>
    <p:sldId id="262" r:id="rId10"/>
    <p:sldId id="261" r:id="rId11"/>
    <p:sldId id="270" r:id="rId12"/>
    <p:sldId id="263" r:id="rId13"/>
    <p:sldId id="280" r:id="rId14"/>
    <p:sldId id="271" r:id="rId15"/>
    <p:sldId id="285" r:id="rId16"/>
    <p:sldId id="275" r:id="rId17"/>
    <p:sldId id="264" r:id="rId18"/>
    <p:sldId id="265" r:id="rId19"/>
    <p:sldId id="266" r:id="rId20"/>
    <p:sldId id="281" r:id="rId21"/>
    <p:sldId id="282" r:id="rId22"/>
    <p:sldId id="283" r:id="rId23"/>
    <p:sldId id="273" r:id="rId24"/>
    <p:sldId id="284" r:id="rId25"/>
    <p:sldId id="267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>
      <p:cViewPr>
        <p:scale>
          <a:sx n="80" d="100"/>
          <a:sy n="80" d="100"/>
        </p:scale>
        <p:origin x="-1531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77EE-2303-49AD-8579-B8BED4D3C46C}" type="datetimeFigureOut">
              <a:rPr lang="it-IT" smtClean="0"/>
              <a:pPr/>
              <a:t>05/01/2022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9CEB-BF28-4C10-84AD-2F85B104FD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77EE-2303-49AD-8579-B8BED4D3C46C}" type="datetimeFigureOut">
              <a:rPr lang="it-IT" smtClean="0"/>
              <a:pPr/>
              <a:t>05/01/2022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9CEB-BF28-4C10-84AD-2F85B104FD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77EE-2303-49AD-8579-B8BED4D3C46C}" type="datetimeFigureOut">
              <a:rPr lang="it-IT" smtClean="0"/>
              <a:pPr/>
              <a:t>05/01/2022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9CEB-BF28-4C10-84AD-2F85B104FD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77EE-2303-49AD-8579-B8BED4D3C46C}" type="datetimeFigureOut">
              <a:rPr lang="it-IT" smtClean="0"/>
              <a:pPr/>
              <a:t>05/01/2022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9CEB-BF28-4C10-84AD-2F85B104FD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77EE-2303-49AD-8579-B8BED4D3C46C}" type="datetimeFigureOut">
              <a:rPr lang="it-IT" smtClean="0"/>
              <a:pPr/>
              <a:t>05/01/2022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9CEB-BF28-4C10-84AD-2F85B104FD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77EE-2303-49AD-8579-B8BED4D3C46C}" type="datetimeFigureOut">
              <a:rPr lang="it-IT" smtClean="0"/>
              <a:pPr/>
              <a:t>05/01/2022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9CEB-BF28-4C10-84AD-2F85B104FD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77EE-2303-49AD-8579-B8BED4D3C46C}" type="datetimeFigureOut">
              <a:rPr lang="it-IT" smtClean="0"/>
              <a:pPr/>
              <a:t>05/01/2022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9CEB-BF28-4C10-84AD-2F85B104FD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77EE-2303-49AD-8579-B8BED4D3C46C}" type="datetimeFigureOut">
              <a:rPr lang="it-IT" smtClean="0"/>
              <a:pPr/>
              <a:t>05/01/2022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9CEB-BF28-4C10-84AD-2F85B104FD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77EE-2303-49AD-8579-B8BED4D3C46C}" type="datetimeFigureOut">
              <a:rPr lang="it-IT" smtClean="0"/>
              <a:pPr/>
              <a:t>05/01/2022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9CEB-BF28-4C10-84AD-2F85B104FD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77EE-2303-49AD-8579-B8BED4D3C46C}" type="datetimeFigureOut">
              <a:rPr lang="it-IT" smtClean="0"/>
              <a:pPr/>
              <a:t>05/01/2022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9CEB-BF28-4C10-84AD-2F85B104FD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77EE-2303-49AD-8579-B8BED4D3C46C}" type="datetimeFigureOut">
              <a:rPr lang="it-IT" smtClean="0"/>
              <a:pPr/>
              <a:t>05/01/2022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9CEB-BF28-4C10-84AD-2F85B104FD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877EE-2303-49AD-8579-B8BED4D3C46C}" type="datetimeFigureOut">
              <a:rPr lang="it-IT" smtClean="0"/>
              <a:pPr/>
              <a:t>05/01/2022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C9CEB-BF28-4C10-84AD-2F85B104FDA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rociate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786314" y="214290"/>
            <a:ext cx="4271938" cy="1470025"/>
          </a:xfrm>
        </p:spPr>
        <p:txBody>
          <a:bodyPr/>
          <a:lstStyle/>
          <a:p>
            <a:r>
              <a:rPr lang="it-IT" dirty="0" smtClean="0"/>
              <a:t>LE CROCIATE</a:t>
            </a:r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85720" y="2500306"/>
            <a:ext cx="8501122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600" dirty="0" smtClean="0"/>
              <a:t>LA </a:t>
            </a:r>
            <a:r>
              <a:rPr lang="it-IT" sz="3600" b="1" dirty="0" smtClean="0"/>
              <a:t>NOBILTÀ</a:t>
            </a:r>
            <a:r>
              <a:rPr lang="it-IT" sz="3600" dirty="0" smtClean="0"/>
              <a:t> VUOLE NUOVE TERRE DA CONQUISTARE E NUOVE FONTI </a:t>
            </a:r>
            <a:r>
              <a:rPr lang="it-IT" sz="3600" dirty="0" err="1" smtClean="0"/>
              <a:t>DI</a:t>
            </a:r>
            <a:r>
              <a:rPr lang="it-IT" sz="3600" dirty="0" smtClean="0"/>
              <a:t> RICCHEZZA</a:t>
            </a:r>
          </a:p>
          <a:p>
            <a:r>
              <a:rPr lang="it-IT" sz="3600" dirty="0" smtClean="0"/>
              <a:t>- PROBLEMA DEI FIGLI </a:t>
            </a:r>
            <a:r>
              <a:rPr lang="it-IT" sz="3600" b="1" dirty="0" smtClean="0"/>
              <a:t>CADETTI</a:t>
            </a:r>
            <a:endParaRPr lang="it-IT" sz="36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572132" y="285728"/>
            <a:ext cx="3357554" cy="168789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INTERESSI POLITICI</a:t>
            </a:r>
            <a:endParaRPr lang="it-IT" sz="3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000232" y="5429264"/>
            <a:ext cx="6715172" cy="646331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Non è in contrasto con le motivazioni </a:t>
            </a:r>
            <a:r>
              <a:rPr lang="it-IT" dirty="0" err="1" smtClean="0"/>
              <a:t>religiose…</a:t>
            </a:r>
            <a:r>
              <a:rPr lang="it-IT" dirty="0" smtClean="0"/>
              <a:t> se ci si arricchisce, è il giusto premio elargito da Dio</a:t>
            </a:r>
            <a:endParaRPr lang="it-I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85786" y="571480"/>
            <a:ext cx="8501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RECUPERARE IL CONTROLLO SULLA CHIESA BIZANTINA</a:t>
            </a:r>
          </a:p>
          <a:p>
            <a:r>
              <a:rPr lang="it-IT" sz="3600" dirty="0" smtClean="0"/>
              <a:t>- E’ più un attacco al mondo musulmano che una difesa da esso</a:t>
            </a:r>
            <a:endParaRPr lang="it-IT" sz="3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786446" y="4786322"/>
            <a:ext cx="3357554" cy="168789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INTERESSI POLITICI</a:t>
            </a:r>
            <a:endParaRPr lang="it-IT" sz="36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857752" y="3071810"/>
            <a:ext cx="2928958" cy="168789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MOTIVI RELIGIOSI</a:t>
            </a:r>
            <a:endParaRPr lang="it-IT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4282" y="1428736"/>
            <a:ext cx="8501122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600" dirty="0" smtClean="0"/>
              <a:t>1095, </a:t>
            </a:r>
            <a:r>
              <a:rPr lang="it-IT" sz="3600" b="1" dirty="0" smtClean="0">
                <a:solidFill>
                  <a:srgbClr val="FF0000"/>
                </a:solidFill>
              </a:rPr>
              <a:t>concilio a CLERMONT</a:t>
            </a:r>
          </a:p>
          <a:p>
            <a:r>
              <a:rPr lang="it-IT" sz="3600" dirty="0" smtClean="0"/>
              <a:t>- </a:t>
            </a:r>
            <a:r>
              <a:rPr lang="it-IT" sz="3600" b="1" dirty="0" smtClean="0"/>
              <a:t>URBANO </a:t>
            </a:r>
            <a:r>
              <a:rPr lang="it-IT" sz="3600" b="1" dirty="0" err="1" smtClean="0"/>
              <a:t>II</a:t>
            </a:r>
            <a:r>
              <a:rPr lang="it-IT" sz="3600" b="1" dirty="0" smtClean="0"/>
              <a:t> </a:t>
            </a:r>
            <a:r>
              <a:rPr lang="it-IT" sz="3600" dirty="0" smtClean="0"/>
              <a:t>ESORTA I CRISTIANI A </a:t>
            </a:r>
            <a:r>
              <a:rPr lang="it-IT" sz="3600" b="1" dirty="0" smtClean="0"/>
              <a:t>LIBERARE IL SANTO SEPOLCRO DAGLI “INFEDELI”</a:t>
            </a:r>
            <a:endParaRPr lang="it-IT" sz="36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14282" y="3786190"/>
            <a:ext cx="8501122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600" dirty="0" smtClean="0"/>
              <a:t>Chi perde la vita? </a:t>
            </a:r>
            <a:r>
              <a:rPr lang="it-IT" sz="3600" b="1" dirty="0" smtClean="0"/>
              <a:t>INDULGENZA PLENARIA </a:t>
            </a:r>
            <a:r>
              <a:rPr lang="it-IT" sz="3600" dirty="0" smtClean="0"/>
              <a:t>(E VANTAGGI ECONOMICI AI SOPRAVVISSUTI)</a:t>
            </a:r>
            <a:endParaRPr lang="it-IT" sz="3600" dirty="0"/>
          </a:p>
        </p:txBody>
      </p:sp>
      <p:pic>
        <p:nvPicPr>
          <p:cNvPr id="10242" name="Picture 2" descr="Papa Urbano II - Wiki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214290"/>
            <a:ext cx="1866900" cy="1866901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2214546" y="5357826"/>
            <a:ext cx="6429420" cy="646331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La guerra è un male e un peccato? Uccidere è peccato? Esiste una guerra giusta? Può una guerra essere “santa”? …</a:t>
            </a:r>
            <a:endParaRPr lang="it-IT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it-IT" dirty="0" smtClean="0"/>
              <a:t>L’APPELLO </a:t>
            </a:r>
            <a:r>
              <a:rPr lang="it-IT" dirty="0" err="1" smtClean="0"/>
              <a:t>DI</a:t>
            </a:r>
            <a:r>
              <a:rPr lang="it-IT" dirty="0" smtClean="0"/>
              <a:t> URBANO </a:t>
            </a:r>
            <a:r>
              <a:rPr lang="it-IT" dirty="0" err="1" smtClean="0"/>
              <a:t>II</a:t>
            </a:r>
            <a:endParaRPr lang="it-IT" dirty="0" smtClean="0"/>
          </a:p>
        </p:txBody>
      </p:sp>
      <p:sp>
        <p:nvSpPr>
          <p:cNvPr id="4" name="Rettangolo 3"/>
          <p:cNvSpPr/>
          <p:nvPr/>
        </p:nvSpPr>
        <p:spPr>
          <a:xfrm>
            <a:off x="642910" y="1285860"/>
            <a:ext cx="7929618" cy="452431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hangingPunct="0"/>
            <a:r>
              <a:rPr lang="it-IT" sz="2400" dirty="0" smtClean="0">
                <a:latin typeface="+mj-lt"/>
              </a:rPr>
              <a:t>Poiché avete promesso a Dio di osservare tra voi la pace è il caso di impegnare le forze della vostra onestà in qualche altro servizio a vantaggio di Dio e vostro. E’ necessario che vi affrettiate a soccorrere i vostri fratelli orientali che hanno bisogno del vostro aiuto. Infatti i Turchi, gente che viene dalla </a:t>
            </a:r>
            <a:r>
              <a:rPr lang="it-IT" sz="2400" dirty="0" err="1" smtClean="0">
                <a:latin typeface="+mj-lt"/>
              </a:rPr>
              <a:t>Persia</a:t>
            </a:r>
            <a:r>
              <a:rPr lang="it-IT" sz="2400" dirty="0" smtClean="0">
                <a:latin typeface="+mj-lt"/>
              </a:rPr>
              <a:t> (…) che hanno ucciso molti uomini e altri ha reso schiavi, che hanno rovinato chiese e devastato il regno di Dio, sono giunti fino al Mediterraneo (…) Diventino allora Cavalieri di Cristo quelli che fino a ieri sono stati briganti, combattano a buon diritto contro i barbari coloro che prima combattevano i fratelli. Conseguano il premio eterno coloro che hanno fatto il mercenario per pochi soldi!</a:t>
            </a:r>
            <a:endParaRPr lang="it-IT" sz="2400" b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b="5882"/>
          <a:stretch>
            <a:fillRect/>
          </a:stretch>
        </p:blipFill>
        <p:spPr bwMode="auto">
          <a:xfrm>
            <a:off x="428596" y="1785926"/>
            <a:ext cx="2286000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asellaDiTesto 2"/>
          <p:cNvSpPr txBox="1"/>
          <p:nvPr/>
        </p:nvSpPr>
        <p:spPr>
          <a:xfrm>
            <a:off x="2928926" y="2143116"/>
            <a:ext cx="59293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INSEGNA </a:t>
            </a:r>
            <a:r>
              <a:rPr lang="it-IT" sz="3600" dirty="0" smtClean="0">
                <a:sym typeface="Wingdings" pitchFamily="2" charset="2"/>
              </a:rPr>
              <a:t> CROCE ROSSA SU SFONDO BIANCO </a:t>
            </a:r>
            <a:endParaRPr lang="it-IT" sz="3600" dirty="0" smtClean="0">
              <a:sym typeface="Wingdings" pitchFamily="2" charset="2"/>
            </a:endParaRPr>
          </a:p>
          <a:p>
            <a:r>
              <a:rPr lang="it-IT" sz="3600" dirty="0" smtClean="0">
                <a:sym typeface="Wingdings" pitchFamily="2" charset="2"/>
              </a:rPr>
              <a:t>(“</a:t>
            </a:r>
            <a:r>
              <a:rPr lang="it-IT" sz="3600" i="1" dirty="0" err="1" smtClean="0">
                <a:sym typeface="Wingdings" pitchFamily="2" charset="2"/>
              </a:rPr>
              <a:t>cruce</a:t>
            </a:r>
            <a:r>
              <a:rPr lang="it-IT" sz="3600" i="1" dirty="0" smtClean="0">
                <a:sym typeface="Wingdings" pitchFamily="2" charset="2"/>
              </a:rPr>
              <a:t> </a:t>
            </a:r>
            <a:r>
              <a:rPr lang="it-IT" sz="3600" i="1" dirty="0" err="1" smtClean="0">
                <a:sym typeface="Wingdings" pitchFamily="2" charset="2"/>
              </a:rPr>
              <a:t>signati</a:t>
            </a:r>
            <a:r>
              <a:rPr lang="it-IT" sz="3600" dirty="0" smtClean="0">
                <a:sym typeface="Wingdings" pitchFamily="2" charset="2"/>
              </a:rPr>
              <a:t>” = crociati)</a:t>
            </a:r>
            <a:endParaRPr lang="it-IT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4282" y="500042"/>
            <a:ext cx="8643998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600" dirty="0" smtClean="0"/>
              <a:t>VIENE PERFINO FONDATO (E ACCETTATO, DOPO QUALCHE REMORA) </a:t>
            </a:r>
            <a:r>
              <a:rPr lang="it-IT" sz="3600" b="1" dirty="0" smtClean="0"/>
              <a:t>UN NUOVO ORDINE RELIGIOSO</a:t>
            </a:r>
            <a:r>
              <a:rPr lang="it-IT" sz="3600" dirty="0" smtClean="0"/>
              <a:t> CON LO SCOPO </a:t>
            </a:r>
            <a:r>
              <a:rPr lang="it-IT" sz="3600" dirty="0" err="1" smtClean="0"/>
              <a:t>DI</a:t>
            </a:r>
            <a:r>
              <a:rPr lang="it-IT" sz="3600" dirty="0" smtClean="0"/>
              <a:t> COMBATTERE GLI INFEDELI. LA LORO SEDE E’ IL TEMPIO </a:t>
            </a:r>
            <a:r>
              <a:rPr lang="it-IT" sz="3600" dirty="0" err="1" smtClean="0"/>
              <a:t>DI</a:t>
            </a:r>
            <a:r>
              <a:rPr lang="it-IT" sz="3600" dirty="0" smtClean="0"/>
              <a:t> GERUSALEMME, E PER QUESTO SI CHIAMANO CAVALIERI DEL TEMPO O </a:t>
            </a:r>
            <a:r>
              <a:rPr lang="it-IT" sz="3600" b="1" dirty="0" smtClean="0"/>
              <a:t>TEMPLARI</a:t>
            </a:r>
            <a:endParaRPr lang="it-IT" sz="3600" b="1" dirty="0"/>
          </a:p>
        </p:txBody>
      </p:sp>
      <p:pic>
        <p:nvPicPr>
          <p:cNvPr id="4096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000504"/>
            <a:ext cx="2817566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RIEPILOGO CROCIATE</a:t>
            </a:r>
          </a:p>
        </p:txBody>
      </p:sp>
      <p:graphicFrame>
        <p:nvGraphicFramePr>
          <p:cNvPr id="3" name="Group 45"/>
          <p:cNvGraphicFramePr>
            <a:graphicFrameLocks/>
          </p:cNvGraphicFramePr>
          <p:nvPr/>
        </p:nvGraphicFramePr>
        <p:xfrm>
          <a:off x="304800" y="1676400"/>
          <a:ext cx="5486400" cy="3657600"/>
        </p:xfrm>
        <a:graphic>
          <a:graphicData uri="http://schemas.openxmlformats.org/drawingml/2006/table">
            <a:tbl>
              <a:tblPr/>
              <a:tblGrid>
                <a:gridCol w="1981815"/>
                <a:gridCol w="3504585"/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1096-1099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Prima Crociata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1146-1149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Seconda Crociata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1189-1192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Terza crociata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1202-1204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Quarta Crociata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1217-1221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Quinta Crociata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1228-1229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Sesta Crociata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1248-1254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Settima Crociata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Ottava Crociata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44" descr="percorsi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219200"/>
            <a:ext cx="3600450" cy="5181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5" name="Text Box 48"/>
          <p:cNvSpPr txBox="1">
            <a:spLocks noChangeArrowheads="1"/>
          </p:cNvSpPr>
          <p:nvPr/>
        </p:nvSpPr>
        <p:spPr bwMode="auto">
          <a:xfrm>
            <a:off x="5181600" y="2209800"/>
            <a:ext cx="1676400" cy="2444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b="1"/>
              <a:t>PRIMA CROCIATA</a:t>
            </a:r>
          </a:p>
        </p:txBody>
      </p:sp>
      <p:sp>
        <p:nvSpPr>
          <p:cNvPr id="6" name="Text Box 49"/>
          <p:cNvSpPr txBox="1">
            <a:spLocks noChangeArrowheads="1"/>
          </p:cNvSpPr>
          <p:nvPr/>
        </p:nvSpPr>
        <p:spPr bwMode="auto">
          <a:xfrm>
            <a:off x="7086600" y="2209800"/>
            <a:ext cx="1692275" cy="2444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b="1"/>
              <a:t>SECONDA CROCIATA</a:t>
            </a:r>
          </a:p>
        </p:txBody>
      </p:sp>
      <p:sp>
        <p:nvSpPr>
          <p:cNvPr id="7" name="Text Box 50"/>
          <p:cNvSpPr txBox="1">
            <a:spLocks noChangeArrowheads="1"/>
          </p:cNvSpPr>
          <p:nvPr/>
        </p:nvSpPr>
        <p:spPr bwMode="auto">
          <a:xfrm>
            <a:off x="5181600" y="3581400"/>
            <a:ext cx="1752600" cy="2444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b="1"/>
              <a:t>TERZA CROCIATA</a:t>
            </a:r>
          </a:p>
        </p:txBody>
      </p:sp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7010400" y="3581400"/>
            <a:ext cx="1692275" cy="2444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b="1"/>
              <a:t>QUARTA CROCIATA</a:t>
            </a:r>
          </a:p>
        </p:txBody>
      </p:sp>
      <p:sp>
        <p:nvSpPr>
          <p:cNvPr id="9" name="Text Box 52"/>
          <p:cNvSpPr txBox="1">
            <a:spLocks noChangeArrowheads="1"/>
          </p:cNvSpPr>
          <p:nvPr/>
        </p:nvSpPr>
        <p:spPr bwMode="auto">
          <a:xfrm>
            <a:off x="5181600" y="4876800"/>
            <a:ext cx="1752600" cy="2444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b="1"/>
              <a:t>QUINTA CROCIATA</a:t>
            </a:r>
          </a:p>
        </p:txBody>
      </p:sp>
      <p:sp>
        <p:nvSpPr>
          <p:cNvPr id="10" name="Text Box 53"/>
          <p:cNvSpPr txBox="1">
            <a:spLocks noChangeArrowheads="1"/>
          </p:cNvSpPr>
          <p:nvPr/>
        </p:nvSpPr>
        <p:spPr bwMode="auto">
          <a:xfrm>
            <a:off x="7010400" y="4876800"/>
            <a:ext cx="1752600" cy="2444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b="1"/>
              <a:t>SESTA CROCIATA</a:t>
            </a:r>
          </a:p>
        </p:txBody>
      </p:sp>
      <p:sp>
        <p:nvSpPr>
          <p:cNvPr id="11" name="Text Box 54"/>
          <p:cNvSpPr txBox="1">
            <a:spLocks noChangeArrowheads="1"/>
          </p:cNvSpPr>
          <p:nvPr/>
        </p:nvSpPr>
        <p:spPr bwMode="auto">
          <a:xfrm>
            <a:off x="5181600" y="6172200"/>
            <a:ext cx="1752600" cy="2444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b="1"/>
              <a:t>SETTIMA CROCIATA</a:t>
            </a:r>
          </a:p>
        </p:txBody>
      </p:sp>
      <p:sp>
        <p:nvSpPr>
          <p:cNvPr id="12" name="Text Box 55"/>
          <p:cNvSpPr txBox="1">
            <a:spLocks noChangeArrowheads="1"/>
          </p:cNvSpPr>
          <p:nvPr/>
        </p:nvSpPr>
        <p:spPr bwMode="auto">
          <a:xfrm>
            <a:off x="7010400" y="6172200"/>
            <a:ext cx="1752600" cy="2444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b="1"/>
              <a:t>OTTAVA CROCIATA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4282" y="500042"/>
            <a:ext cx="8643998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600" dirty="0" smtClean="0"/>
              <a:t>Inizialmente parte </a:t>
            </a:r>
            <a:r>
              <a:rPr lang="it-IT" sz="3600" dirty="0" smtClean="0"/>
              <a:t>una </a:t>
            </a:r>
            <a:r>
              <a:rPr lang="it-IT" sz="3600" b="1" dirty="0" smtClean="0"/>
              <a:t>MASSA DISORDINATA </a:t>
            </a:r>
            <a:r>
              <a:rPr lang="it-IT" sz="3600" dirty="0" err="1" smtClean="0"/>
              <a:t>DI</a:t>
            </a:r>
            <a:r>
              <a:rPr lang="it-IT" sz="3600" dirty="0" smtClean="0"/>
              <a:t> UOMINI (E DONNE, E </a:t>
            </a:r>
            <a:r>
              <a:rPr lang="it-IT" sz="3600" dirty="0" err="1" smtClean="0"/>
              <a:t>BAMBINI…</a:t>
            </a:r>
            <a:r>
              <a:rPr lang="it-IT" sz="3600" dirty="0" smtClean="0"/>
              <a:t>), NON ORGANIZZATI, ANIMATI DALLA PREDICAZIONE </a:t>
            </a:r>
            <a:r>
              <a:rPr lang="it-IT" sz="3600" dirty="0" err="1" smtClean="0"/>
              <a:t>DI</a:t>
            </a:r>
            <a:r>
              <a:rPr lang="it-IT" sz="3600" dirty="0" smtClean="0"/>
              <a:t> PIETRO L’EREMITA</a:t>
            </a:r>
          </a:p>
          <a:p>
            <a:r>
              <a:rPr lang="it-IT" sz="3600" dirty="0" smtClean="0"/>
              <a:t>(“</a:t>
            </a:r>
            <a:r>
              <a:rPr lang="it-IT" sz="3600" b="1" dirty="0" smtClean="0"/>
              <a:t>CROCIATA DEI PEZZENTI</a:t>
            </a:r>
            <a:r>
              <a:rPr lang="it-IT" sz="3600" dirty="0" smtClean="0"/>
              <a:t>”)</a:t>
            </a:r>
            <a:endParaRPr lang="it-IT" sz="3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00034" y="5072074"/>
            <a:ext cx="850112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600" dirty="0" smtClean="0"/>
              <a:t>STERMINATI DAI TURCHI</a:t>
            </a:r>
            <a:endParaRPr lang="it-IT" sz="3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00034" y="4071942"/>
            <a:ext cx="850112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600" dirty="0" smtClean="0"/>
              <a:t>PRIME STRAGI </a:t>
            </a:r>
            <a:r>
              <a:rPr lang="it-IT" sz="3600" dirty="0" err="1" smtClean="0"/>
              <a:t>DI</a:t>
            </a:r>
            <a:r>
              <a:rPr lang="it-IT" sz="3600" dirty="0" smtClean="0"/>
              <a:t> EBREI</a:t>
            </a:r>
            <a:endParaRPr lang="it-IT" sz="3600" dirty="0"/>
          </a:p>
        </p:txBody>
      </p:sp>
      <p:pic>
        <p:nvPicPr>
          <p:cNvPr id="819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3214686"/>
            <a:ext cx="2697678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28596" y="571480"/>
            <a:ext cx="8501122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600" dirty="0" smtClean="0"/>
              <a:t>LA </a:t>
            </a:r>
            <a:r>
              <a:rPr lang="it-IT" sz="3600" b="1" dirty="0" smtClean="0"/>
              <a:t>PRIMA CROCIATA “UFFICIALE” </a:t>
            </a:r>
            <a:r>
              <a:rPr lang="it-IT" sz="3600" dirty="0" smtClean="0"/>
              <a:t>E’ TRA IL 1096 E IL 1099</a:t>
            </a:r>
          </a:p>
          <a:p>
            <a:r>
              <a:rPr lang="it-IT" sz="3600" dirty="0" smtClean="0"/>
              <a:t>- URBANO </a:t>
            </a:r>
            <a:r>
              <a:rPr lang="it-IT" sz="3600" dirty="0" err="1" smtClean="0"/>
              <a:t>II</a:t>
            </a:r>
            <a:r>
              <a:rPr lang="it-IT" sz="3600" dirty="0" smtClean="0"/>
              <a:t> </a:t>
            </a:r>
            <a:r>
              <a:rPr lang="it-IT" sz="3600" b="1" dirty="0" smtClean="0"/>
              <a:t>COINVOLGE LA NOBILTA’ FEUDALE FRANCESE E NORMANNA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71472" y="3214686"/>
            <a:ext cx="500066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600" dirty="0" smtClean="0"/>
              <a:t>GOFFREDO </a:t>
            </a:r>
            <a:r>
              <a:rPr lang="it-IT" sz="3600" dirty="0" err="1" smtClean="0"/>
              <a:t>DI</a:t>
            </a:r>
            <a:r>
              <a:rPr lang="it-IT" sz="3600" dirty="0" smtClean="0"/>
              <a:t> BUGLIONE</a:t>
            </a:r>
            <a:endParaRPr lang="it-IT" sz="3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214810" y="4500570"/>
            <a:ext cx="457203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600" dirty="0" smtClean="0"/>
              <a:t>TANCREDI </a:t>
            </a:r>
            <a:r>
              <a:rPr lang="it-IT" sz="3600" dirty="0" err="1" smtClean="0"/>
              <a:t>D’ALTAVILLA</a:t>
            </a:r>
            <a:endParaRPr lang="it-IT" sz="3600" dirty="0"/>
          </a:p>
        </p:txBody>
      </p:sp>
      <p:pic>
        <p:nvPicPr>
          <p:cNvPr id="7170" name="Picture 2" descr="serravalle. GOFFREDO DI BUGLIONE, GORBI &amp;amp; IL CASSERO – Linea Libe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000504"/>
            <a:ext cx="2357454" cy="2703215"/>
          </a:xfrm>
          <a:prstGeom prst="rect">
            <a:avLst/>
          </a:prstGeom>
          <a:noFill/>
        </p:spPr>
      </p:pic>
      <p:cxnSp>
        <p:nvCxnSpPr>
          <p:cNvPr id="7" name="Connettore 2 6"/>
          <p:cNvCxnSpPr>
            <a:endCxn id="3" idx="0"/>
          </p:cNvCxnSpPr>
          <p:nvPr/>
        </p:nvCxnSpPr>
        <p:spPr>
          <a:xfrm rot="5400000">
            <a:off x="2893207" y="2964653"/>
            <a:ext cx="428628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nettore 2 7"/>
          <p:cNvCxnSpPr>
            <a:endCxn id="4" idx="0"/>
          </p:cNvCxnSpPr>
          <p:nvPr/>
        </p:nvCxnSpPr>
        <p:spPr>
          <a:xfrm rot="16200000" flipH="1">
            <a:off x="5572132" y="3571876"/>
            <a:ext cx="1714512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85720" y="1285860"/>
            <a:ext cx="850112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600" b="1" dirty="0" smtClean="0"/>
              <a:t>CONQUISTA </a:t>
            </a:r>
            <a:r>
              <a:rPr lang="it-IT" sz="3600" b="1" dirty="0" err="1" smtClean="0"/>
              <a:t>DI</a:t>
            </a:r>
            <a:r>
              <a:rPr lang="it-IT" sz="3600" b="1" dirty="0" smtClean="0"/>
              <a:t> GERUSALEMME </a:t>
            </a:r>
            <a:r>
              <a:rPr lang="it-IT" sz="3600" dirty="0" smtClean="0"/>
              <a:t>(1099) DOPO UN MESE </a:t>
            </a:r>
            <a:r>
              <a:rPr lang="it-IT" sz="3600" dirty="0" err="1" smtClean="0"/>
              <a:t>D’ASSEDIO</a:t>
            </a:r>
            <a:r>
              <a:rPr lang="it-IT" sz="3600" dirty="0" smtClean="0"/>
              <a:t> E </a:t>
            </a:r>
            <a:r>
              <a:rPr lang="it-IT" sz="3600" dirty="0" err="1" smtClean="0"/>
              <a:t>DI</a:t>
            </a:r>
            <a:r>
              <a:rPr lang="it-IT" sz="3600" dirty="0" smtClean="0"/>
              <a:t> </a:t>
            </a:r>
            <a:r>
              <a:rPr lang="it-IT" sz="3600" b="1" dirty="0" smtClean="0"/>
              <a:t>MASSACRI</a:t>
            </a:r>
            <a:endParaRPr lang="it-IT" sz="36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357290" y="3357562"/>
            <a:ext cx="6858048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600" dirty="0" smtClean="0"/>
              <a:t>GOFFREDO </a:t>
            </a:r>
            <a:r>
              <a:rPr lang="it-IT" sz="3600" dirty="0" err="1" smtClean="0"/>
              <a:t>DI</a:t>
            </a:r>
            <a:r>
              <a:rPr lang="it-IT" sz="3600" dirty="0" smtClean="0"/>
              <a:t> BUGLIONE E’ NOMINATO “</a:t>
            </a:r>
            <a:r>
              <a:rPr lang="it-IT" sz="3600" b="1" dirty="0" smtClean="0"/>
              <a:t>DIFENSORE DEL SANTO SEPOLCRO</a:t>
            </a:r>
            <a:r>
              <a:rPr lang="it-IT" sz="3600" dirty="0" smtClean="0"/>
              <a:t>”, A GOVERNO DEI TERRITORI CONQUISTATI</a:t>
            </a:r>
            <a:endParaRPr lang="it-IT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28662" y="714356"/>
            <a:ext cx="5572164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600" dirty="0" smtClean="0"/>
              <a:t>ALL’INIZIO SONO STATE </a:t>
            </a:r>
            <a:r>
              <a:rPr lang="it-IT" sz="3600" b="1" dirty="0" smtClean="0"/>
              <a:t>CELEBRATE</a:t>
            </a:r>
          </a:p>
          <a:p>
            <a:r>
              <a:rPr lang="it-IT" sz="3600" dirty="0" smtClean="0"/>
              <a:t>- V. TASSO, “</a:t>
            </a:r>
            <a:r>
              <a:rPr lang="it-IT" sz="3600" i="1" dirty="0" smtClean="0"/>
              <a:t>LA GERUSALEMME LIBERATA</a:t>
            </a:r>
            <a:r>
              <a:rPr lang="it-IT" sz="3600" dirty="0" smtClean="0"/>
              <a:t>”</a:t>
            </a:r>
            <a:endParaRPr lang="it-IT" sz="3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71472" y="4071942"/>
            <a:ext cx="8286808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600" dirty="0" smtClean="0"/>
              <a:t>RIVALUTAZIONE NEGATIVA</a:t>
            </a:r>
          </a:p>
          <a:p>
            <a:pPr>
              <a:buFontTx/>
              <a:buChar char="-"/>
            </a:pPr>
            <a:r>
              <a:rPr lang="it-IT" sz="3600" dirty="0" smtClean="0"/>
              <a:t> </a:t>
            </a:r>
            <a:r>
              <a:rPr lang="it-IT" sz="3600" b="1" dirty="0" smtClean="0"/>
              <a:t>VIOLENZA</a:t>
            </a:r>
          </a:p>
          <a:p>
            <a:pPr>
              <a:buFontTx/>
              <a:buChar char="-"/>
            </a:pPr>
            <a:r>
              <a:rPr lang="it-IT" sz="3600" dirty="0" smtClean="0"/>
              <a:t> </a:t>
            </a:r>
            <a:r>
              <a:rPr lang="it-IT" sz="3600" dirty="0" smtClean="0"/>
              <a:t>SVILUPPO DELL’</a:t>
            </a:r>
            <a:r>
              <a:rPr lang="it-IT" sz="3600" b="1" dirty="0" smtClean="0"/>
              <a:t>ANTISEMITISMO</a:t>
            </a:r>
          </a:p>
          <a:p>
            <a:pPr>
              <a:buFontTx/>
              <a:buChar char="-"/>
            </a:pPr>
            <a:r>
              <a:rPr lang="it-IT" sz="3600" dirty="0" smtClean="0"/>
              <a:t> </a:t>
            </a:r>
            <a:r>
              <a:rPr lang="it-IT" sz="3600" dirty="0" smtClean="0"/>
              <a:t>LOTTA ED ELIMINAZIONE DEL </a:t>
            </a:r>
            <a:r>
              <a:rPr lang="it-IT" sz="3600" b="1" dirty="0" err="1" smtClean="0"/>
              <a:t>DIVERSO</a:t>
            </a:r>
            <a:r>
              <a:rPr lang="it-IT" sz="3600" dirty="0" err="1" smtClean="0"/>
              <a:t>…</a:t>
            </a:r>
            <a:endParaRPr lang="it-IT" sz="3600" dirty="0"/>
          </a:p>
        </p:txBody>
      </p:sp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500042"/>
            <a:ext cx="2600325" cy="4000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85720" y="357166"/>
            <a:ext cx="8501122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600" dirty="0" smtClean="0"/>
              <a:t>CONTROFFENSIVA TURCA </a:t>
            </a:r>
            <a:r>
              <a:rPr lang="it-IT" sz="3600" dirty="0" smtClean="0">
                <a:sym typeface="Wingdings" pitchFamily="2" charset="2"/>
              </a:rPr>
              <a:t> NEL GIRO </a:t>
            </a:r>
            <a:r>
              <a:rPr lang="it-IT" sz="3600" dirty="0" err="1" smtClean="0">
                <a:sym typeface="Wingdings" pitchFamily="2" charset="2"/>
              </a:rPr>
              <a:t>DI</a:t>
            </a:r>
            <a:r>
              <a:rPr lang="it-IT" sz="3600" dirty="0" smtClean="0">
                <a:sym typeface="Wingdings" pitchFamily="2" charset="2"/>
              </a:rPr>
              <a:t> UN SECOLO </a:t>
            </a:r>
            <a:r>
              <a:rPr lang="it-IT" sz="3600" b="1" dirty="0" smtClean="0">
                <a:sym typeface="Wingdings" pitchFamily="2" charset="2"/>
              </a:rPr>
              <a:t>SI RIPRENDONO TUTTO </a:t>
            </a:r>
            <a:r>
              <a:rPr lang="it-IT" sz="3600" dirty="0" smtClean="0">
                <a:sym typeface="Wingdings" pitchFamily="2" charset="2"/>
              </a:rPr>
              <a:t>(nel 1197 il </a:t>
            </a:r>
            <a:r>
              <a:rPr lang="it-IT" sz="3600" b="1" dirty="0" smtClean="0">
                <a:sym typeface="Wingdings" pitchFamily="2" charset="2"/>
              </a:rPr>
              <a:t>SALADINO</a:t>
            </a:r>
            <a:r>
              <a:rPr lang="it-IT" sz="3600" dirty="0" smtClean="0">
                <a:sym typeface="Wingdings" pitchFamily="2" charset="2"/>
              </a:rPr>
              <a:t> riconquista Gerusalemme)</a:t>
            </a:r>
            <a:endParaRPr lang="it-IT" sz="3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28596" y="4929198"/>
            <a:ext cx="850112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600" dirty="0" smtClean="0"/>
              <a:t>SEGUONO UNA SERIE </a:t>
            </a:r>
            <a:r>
              <a:rPr lang="it-IT" sz="3600" dirty="0" err="1" smtClean="0"/>
              <a:t>DI</a:t>
            </a:r>
            <a:r>
              <a:rPr lang="it-IT" sz="3600" dirty="0" smtClean="0"/>
              <a:t> CROCIATE SENZA GRANDI </a:t>
            </a:r>
            <a:r>
              <a:rPr lang="it-IT" sz="3600" dirty="0" smtClean="0"/>
              <a:t>RISULTATI</a:t>
            </a:r>
            <a:endParaRPr lang="it-IT" sz="3600" dirty="0"/>
          </a:p>
        </p:txBody>
      </p:sp>
      <p:pic>
        <p:nvPicPr>
          <p:cNvPr id="38914" name="Picture 2" descr="Saladino, biografia e storia (riassunto) - Biografieon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643050"/>
            <a:ext cx="2419353" cy="30241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57158" y="285728"/>
            <a:ext cx="4357718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3200" dirty="0" smtClean="0"/>
              <a:t>LA </a:t>
            </a:r>
            <a:r>
              <a:rPr lang="it-IT" sz="3200" b="1" dirty="0" smtClean="0"/>
              <a:t>TERZA</a:t>
            </a:r>
            <a:r>
              <a:rPr lang="it-IT" sz="3200" dirty="0" smtClean="0"/>
              <a:t> COINVOLGE BEN TRE SOVRANI, FILIPPO AUGUSTO, RICCARDO CUOR </a:t>
            </a:r>
            <a:r>
              <a:rPr lang="it-IT" sz="3200" dirty="0" err="1" smtClean="0"/>
              <a:t>DI</a:t>
            </a:r>
            <a:r>
              <a:rPr lang="it-IT" sz="3200" dirty="0" smtClean="0"/>
              <a:t> LEONE, L’UNICO A RIUSCIRE A TENER TESTA AL SALADINO, E BARBAROSSA (CHE </a:t>
            </a:r>
            <a:r>
              <a:rPr lang="it-IT" sz="3200" dirty="0" err="1" smtClean="0"/>
              <a:t>VI</a:t>
            </a:r>
            <a:r>
              <a:rPr lang="it-IT" sz="3200" dirty="0" smtClean="0"/>
              <a:t> MUORE)</a:t>
            </a:r>
            <a:endParaRPr lang="it-IT" sz="3200" dirty="0"/>
          </a:p>
        </p:txBody>
      </p:sp>
      <p:sp>
        <p:nvSpPr>
          <p:cNvPr id="3" name="Rettangolo 2"/>
          <p:cNvSpPr/>
          <p:nvPr/>
        </p:nvSpPr>
        <p:spPr>
          <a:xfrm>
            <a:off x="4929190" y="4572008"/>
            <a:ext cx="4000496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3200" dirty="0" smtClean="0"/>
              <a:t>LE ULTIME DUE SONO PROMOSSE DAL RE FRANCESE LUIGI IX IL SANTO</a:t>
            </a:r>
            <a:endParaRPr lang="it-IT" sz="3200" dirty="0"/>
          </a:p>
        </p:txBody>
      </p:sp>
      <p:pic>
        <p:nvPicPr>
          <p:cNvPr id="39938" name="Picture 2" descr="SAN LUIGI IX: RE SANTO, POLITICO ESEMPLARE (di Vincenzo Pitotti) |  Recensioni &amp;amp; Storia.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5143512"/>
            <a:ext cx="2486025" cy="1447801"/>
          </a:xfrm>
          <a:prstGeom prst="rect">
            <a:avLst/>
          </a:prstGeom>
          <a:noFill/>
        </p:spPr>
      </p:pic>
      <p:pic>
        <p:nvPicPr>
          <p:cNvPr id="39940" name="Picture 4" descr="Re Riccardo: perché fu chiamato &amp;quot;Cuor di Leone&amp;quot;? - Conoscere la stor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285860"/>
            <a:ext cx="3209881" cy="21399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4282" y="214290"/>
            <a:ext cx="850112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/>
              <a:t>LUIGI IX IL SANTO</a:t>
            </a:r>
          </a:p>
          <a:p>
            <a:r>
              <a:rPr lang="it-IT" sz="2800" dirty="0" smtClean="0"/>
              <a:t>Incarna l’ideale religioso delle crociate ed è, già in vita, considerato </a:t>
            </a:r>
            <a:r>
              <a:rPr lang="it-IT" sz="2800" b="1" dirty="0" smtClean="0"/>
              <a:t>santo</a:t>
            </a:r>
            <a:r>
              <a:rPr lang="it-IT" sz="2800" dirty="0" smtClean="0"/>
              <a:t>. Ritiene che sia un </a:t>
            </a:r>
            <a:r>
              <a:rPr lang="it-IT" sz="2800" b="1" dirty="0" smtClean="0"/>
              <a:t>dovere</a:t>
            </a:r>
            <a:r>
              <a:rPr lang="it-IT" sz="2800" dirty="0" smtClean="0"/>
              <a:t> religioso conquistare Gerusalemme, a costo di sofferenze e perdite (lui stesso si ammalerà e morirà), atto di </a:t>
            </a:r>
            <a:r>
              <a:rPr lang="it-IT" sz="2800" b="1" dirty="0" smtClean="0"/>
              <a:t>penitenza</a:t>
            </a:r>
            <a:r>
              <a:rPr lang="it-IT" sz="2800" dirty="0" smtClean="0"/>
              <a:t>. Viaggia non con sontuosi abiti, ma scalzo e col bastone del pellegrino. </a:t>
            </a:r>
          </a:p>
          <a:p>
            <a:r>
              <a:rPr lang="it-IT" sz="2800" dirty="0" smtClean="0"/>
              <a:t>Fa voto di andare a riconquistare i luoghi sacri e parte, nonostante lo si volesse dissuadere: “il mio spirito è stato a lungo al di là del mare, e ora questo mio corpo se ne andrà laggiù”. </a:t>
            </a:r>
            <a:endParaRPr lang="it-IT" sz="2800" dirty="0" smtClean="0"/>
          </a:p>
          <a:p>
            <a:r>
              <a:rPr lang="it-IT" sz="2800" dirty="0" smtClean="0"/>
              <a:t>Le sue due crociate, le ultime, non avranno successo; nella seconda, nella quale non riuscì a trascinare molte persone, si ammalò di peste e morì.</a:t>
            </a:r>
            <a:endParaRPr lang="it-IT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57158" y="214290"/>
            <a:ext cx="850112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LA FORSE </a:t>
            </a:r>
            <a:r>
              <a:rPr lang="it-IT" sz="3600" dirty="0" smtClean="0"/>
              <a:t>LEGGENDARIA LA “</a:t>
            </a:r>
            <a:r>
              <a:rPr lang="it-IT" sz="3600" b="1" dirty="0" smtClean="0"/>
              <a:t>CROCIATA DEI FANCIULLI</a:t>
            </a:r>
            <a:r>
              <a:rPr lang="it-IT" sz="3600" dirty="0" smtClean="0"/>
              <a:t>”</a:t>
            </a:r>
          </a:p>
          <a:p>
            <a:pPr>
              <a:buFontTx/>
              <a:buChar char="-"/>
            </a:pPr>
            <a:r>
              <a:rPr lang="it-IT" sz="2800" dirty="0" smtClean="0"/>
              <a:t> </a:t>
            </a:r>
            <a:r>
              <a:rPr lang="it-IT" sz="2800" i="1" dirty="0" smtClean="0"/>
              <a:t>Ipotesi</a:t>
            </a:r>
            <a:r>
              <a:rPr lang="it-IT" sz="2800" dirty="0" smtClean="0"/>
              <a:t>: magari i fanciulli, grazie alla loro innocenza, possono ottenere dall’Onnipotente quello che non è stato concesso agli adulti </a:t>
            </a:r>
            <a:r>
              <a:rPr lang="it-IT" sz="2800" dirty="0" err="1" smtClean="0"/>
              <a:t>peccatori…</a:t>
            </a:r>
            <a:endParaRPr lang="it-IT" sz="2800" dirty="0" smtClean="0"/>
          </a:p>
          <a:p>
            <a:r>
              <a:rPr lang="it-IT" sz="2800" dirty="0" smtClean="0"/>
              <a:t>Un </a:t>
            </a:r>
            <a:r>
              <a:rPr lang="it-IT" sz="2800" b="1" dirty="0" smtClean="0"/>
              <a:t>dodicenne francese</a:t>
            </a:r>
            <a:r>
              <a:rPr lang="it-IT" sz="2800" dirty="0" smtClean="0"/>
              <a:t>, Stefano, radunò circa 30000 bambini</a:t>
            </a:r>
          </a:p>
          <a:p>
            <a:pPr>
              <a:buFontTx/>
              <a:buChar char="-"/>
            </a:pPr>
            <a:r>
              <a:rPr lang="it-IT" sz="2800" dirty="0" smtClean="0"/>
              <a:t> riuscirono ad arrivare a Marsiglia, a piedi, privi di provviste (diversi rinunciarono”), convinti che il mare si sarebbe aperto per il loro passaggio</a:t>
            </a:r>
          </a:p>
          <a:p>
            <a:pPr>
              <a:buFontTx/>
              <a:buChar char="-"/>
            </a:pPr>
            <a:r>
              <a:rPr lang="it-IT" sz="2800" dirty="0" smtClean="0"/>
              <a:t> Vengono messe loro a disposizione 7 navi, di cui due fecero naufragio</a:t>
            </a:r>
          </a:p>
          <a:p>
            <a:pPr>
              <a:buFontTx/>
              <a:buChar char="-"/>
            </a:pPr>
            <a:r>
              <a:rPr lang="it-IT" sz="2800" dirty="0" smtClean="0"/>
              <a:t> Gli altri, che giunsero in Egitto, furono venduti come schiavi</a:t>
            </a:r>
            <a:endParaRPr lang="it-IT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85720" y="2500306"/>
            <a:ext cx="8501122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600" b="1" dirty="0" smtClean="0"/>
              <a:t>CROCIATE “INTERNE”</a:t>
            </a:r>
          </a:p>
          <a:p>
            <a:r>
              <a:rPr lang="it-IT" sz="3600" dirty="0" smtClean="0"/>
              <a:t>- CONTRO I </a:t>
            </a:r>
            <a:r>
              <a:rPr lang="it-IT" sz="3600" b="1" dirty="0" smtClean="0"/>
              <a:t>CATARI</a:t>
            </a:r>
            <a:r>
              <a:rPr lang="it-IT" sz="3600" dirty="0" smtClean="0"/>
              <a:t> (ALBIGESI), 1209-29, indetta da INNOCENZO III</a:t>
            </a:r>
            <a:endParaRPr lang="it-IT" sz="2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000496" y="357166"/>
            <a:ext cx="4857784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600" i="1" dirty="0" smtClean="0"/>
              <a:t>Le crociate si possono estendere contro tutti gli eretici?</a:t>
            </a:r>
            <a:endParaRPr lang="it-IT" sz="2800" i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000232" y="142852"/>
            <a:ext cx="514353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b="1" dirty="0" smtClean="0"/>
              <a:t>BILANCIO FALLIMENTARE</a:t>
            </a:r>
            <a:endParaRPr lang="it-IT" sz="36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28596" y="928670"/>
            <a:ext cx="8501122" cy="56323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600" dirty="0" err="1" smtClean="0"/>
              <a:t>CONQUISTE…</a:t>
            </a:r>
            <a:r>
              <a:rPr lang="it-IT" sz="3600" dirty="0" smtClean="0"/>
              <a:t> PER MENO </a:t>
            </a:r>
            <a:r>
              <a:rPr lang="it-IT" sz="3600" dirty="0" err="1" smtClean="0"/>
              <a:t>DI</a:t>
            </a:r>
            <a:r>
              <a:rPr lang="it-IT" sz="3600" dirty="0" smtClean="0"/>
              <a:t> UN SECOLO</a:t>
            </a:r>
          </a:p>
          <a:p>
            <a:r>
              <a:rPr lang="it-IT" sz="3600" dirty="0" smtClean="0"/>
              <a:t>VENGONO ACUITI I CONFLITTI RELIGIOSI E IL </a:t>
            </a:r>
            <a:r>
              <a:rPr lang="it-IT" sz="3600" dirty="0" smtClean="0"/>
              <a:t>FANATISMO</a:t>
            </a:r>
          </a:p>
          <a:p>
            <a:endParaRPr lang="it-IT" sz="3600" dirty="0" smtClean="0"/>
          </a:p>
          <a:p>
            <a:r>
              <a:rPr lang="it-IT" sz="3600" dirty="0" smtClean="0"/>
              <a:t>I NOBILI CHE CERCAVANO </a:t>
            </a:r>
            <a:r>
              <a:rPr lang="it-IT" sz="3600" dirty="0" err="1" smtClean="0"/>
              <a:t>TERRE…</a:t>
            </a:r>
            <a:r>
              <a:rPr lang="it-IT" sz="3600" dirty="0" smtClean="0"/>
              <a:t> NON LE HANNO OTTENUTE E HANNO SPESO UN </a:t>
            </a:r>
            <a:r>
              <a:rPr lang="it-IT" sz="3600" dirty="0" smtClean="0"/>
              <a:t>PATRIMONIO</a:t>
            </a:r>
          </a:p>
          <a:p>
            <a:endParaRPr lang="it-IT" sz="3600" dirty="0" smtClean="0"/>
          </a:p>
          <a:p>
            <a:r>
              <a:rPr lang="it-IT" sz="3600" dirty="0" smtClean="0"/>
              <a:t>NON HANNO CERTO FAVORITO L’UNITA’ COL MONDO MUSULMANO (</a:t>
            </a:r>
            <a:r>
              <a:rPr lang="it-IT" sz="3600" dirty="0" err="1" smtClean="0"/>
              <a:t>…</a:t>
            </a:r>
            <a:r>
              <a:rPr lang="it-IT" sz="2400" dirty="0" err="1" smtClean="0"/>
              <a:t>JIHAD</a:t>
            </a:r>
            <a:r>
              <a:rPr lang="it-IT" sz="3600" dirty="0" smtClean="0"/>
              <a:t>)</a:t>
            </a:r>
            <a:endParaRPr lang="it-IT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www.melegnano.net/immagini2/asburg009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1643050"/>
            <a:ext cx="1990394" cy="336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214282" y="214290"/>
            <a:ext cx="8501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/>
              <a:t>ESPANSIONE TURCA</a:t>
            </a:r>
          </a:p>
          <a:p>
            <a:r>
              <a:rPr lang="it-IT" altLang="it-IT" sz="2800" dirty="0" smtClean="0"/>
              <a:t>A partire  dall’XI  secolo  estesero  i  loro  possedimenti  ﬁno a conquistare Gerusalemme (1071) e molti dei </a:t>
            </a:r>
            <a:r>
              <a:rPr lang="it-IT" altLang="it-IT" sz="2800" dirty="0" smtClean="0"/>
              <a:t>territori dell’Impero Bizantino</a:t>
            </a:r>
            <a:endParaRPr lang="it-IT" sz="2800" dirty="0"/>
          </a:p>
        </p:txBody>
      </p:sp>
      <p:pic>
        <p:nvPicPr>
          <p:cNvPr id="32770" name="Picture 2" descr="La dinastia dei Comneno: excursus sulla rinascita dell&amp;#39;impero Bizantino -  Storia Romana e Bizantina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428595" y="2357430"/>
            <a:ext cx="6290463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8515786" cy="5143536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3643306" y="785794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i="1" dirty="0" smtClean="0"/>
              <a:t>Situazione religiosa</a:t>
            </a:r>
            <a:endParaRPr lang="it-IT" sz="2400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85786" y="857232"/>
            <a:ext cx="7500990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Le CROCIATE sono </a:t>
            </a:r>
            <a:endParaRPr lang="it-IT" sz="3600" dirty="0" smtClean="0"/>
          </a:p>
          <a:p>
            <a:pPr algn="ctr"/>
            <a:r>
              <a:rPr lang="it-IT" sz="3600" b="1" dirty="0" smtClean="0">
                <a:solidFill>
                  <a:srgbClr val="FF0000"/>
                </a:solidFill>
              </a:rPr>
              <a:t>PELLEGRINAGGI </a:t>
            </a:r>
            <a:r>
              <a:rPr lang="it-IT" sz="3600" b="1" dirty="0" smtClean="0">
                <a:solidFill>
                  <a:srgbClr val="FF0000"/>
                </a:solidFill>
              </a:rPr>
              <a:t>ARMATI</a:t>
            </a:r>
            <a:r>
              <a:rPr lang="it-IT" sz="3600" dirty="0" smtClean="0"/>
              <a:t>,</a:t>
            </a:r>
          </a:p>
          <a:p>
            <a:pPr algn="ctr"/>
            <a:r>
              <a:rPr lang="it-IT" sz="3600" dirty="0" smtClean="0"/>
              <a:t>“</a:t>
            </a:r>
            <a:r>
              <a:rPr lang="it-IT" sz="3600" b="1" dirty="0" smtClean="0"/>
              <a:t>GUERRE SANTE</a:t>
            </a:r>
            <a:r>
              <a:rPr lang="it-IT" sz="3600" dirty="0" smtClean="0"/>
              <a:t>” </a:t>
            </a:r>
            <a:endParaRPr lang="it-IT" sz="3600" dirty="0" smtClean="0"/>
          </a:p>
          <a:p>
            <a:pPr algn="ctr"/>
            <a:r>
              <a:rPr lang="it-IT" sz="3600" dirty="0" smtClean="0"/>
              <a:t>per </a:t>
            </a:r>
            <a:r>
              <a:rPr lang="it-IT" sz="3600" b="1" dirty="0" smtClean="0">
                <a:solidFill>
                  <a:srgbClr val="FF0000"/>
                </a:solidFill>
              </a:rPr>
              <a:t>LIBERARE </a:t>
            </a:r>
            <a:r>
              <a:rPr lang="it-IT" sz="3600" b="1" dirty="0" smtClean="0">
                <a:solidFill>
                  <a:srgbClr val="FF0000"/>
                </a:solidFill>
              </a:rPr>
              <a:t>le TERRE SACRE </a:t>
            </a:r>
            <a:endParaRPr lang="it-IT" sz="3600" b="1" dirty="0" smtClean="0">
              <a:solidFill>
                <a:srgbClr val="FF0000"/>
              </a:solidFill>
            </a:endParaRPr>
          </a:p>
          <a:p>
            <a:pPr algn="ctr"/>
            <a:r>
              <a:rPr lang="it-IT" sz="3600" dirty="0" smtClean="0"/>
              <a:t>dai </a:t>
            </a:r>
            <a:r>
              <a:rPr lang="it-IT" sz="3600" b="1" dirty="0" smtClean="0"/>
              <a:t>musulmani</a:t>
            </a:r>
            <a:endParaRPr lang="it-IT" sz="36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143108" y="4714884"/>
            <a:ext cx="507209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600" dirty="0" smtClean="0"/>
              <a:t>Durano </a:t>
            </a:r>
            <a:r>
              <a:rPr lang="it-IT" sz="3600" b="1" dirty="0" smtClean="0"/>
              <a:t>2 SECOLI </a:t>
            </a:r>
            <a:r>
              <a:rPr lang="it-IT" sz="3600" dirty="0" smtClean="0"/>
              <a:t>(XI-XIII)</a:t>
            </a:r>
            <a:endParaRPr lang="it-IT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0034" y="500042"/>
            <a:ext cx="8286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altLang="it-IT" sz="2400" dirty="0" smtClean="0"/>
              <a:t>Nella mentalità </a:t>
            </a:r>
            <a:r>
              <a:rPr lang="it-IT" altLang="it-IT" sz="2400" dirty="0" smtClean="0"/>
              <a:t>medievale, molto religiosa, </a:t>
            </a:r>
            <a:r>
              <a:rPr lang="it-IT" altLang="it-IT" sz="2400" dirty="0" smtClean="0"/>
              <a:t>era </a:t>
            </a:r>
            <a:r>
              <a:rPr lang="it-IT" altLang="it-IT" sz="2400" dirty="0" smtClean="0"/>
              <a:t>ritenuto importante il </a:t>
            </a:r>
            <a:r>
              <a:rPr lang="it-IT" altLang="it-IT" sz="2400" dirty="0" smtClean="0"/>
              <a:t>pellegrinaggio, cioè il </a:t>
            </a:r>
            <a:r>
              <a:rPr lang="it-IT" altLang="it-IT" sz="2400" b="1" dirty="0" smtClean="0"/>
              <a:t>viaggio verso i luoghi sacri della fede</a:t>
            </a:r>
            <a:r>
              <a:rPr lang="it-IT" altLang="it-IT" sz="2400" dirty="0" smtClean="0"/>
              <a:t>. </a:t>
            </a:r>
            <a:r>
              <a:rPr lang="it-IT" altLang="it-IT" sz="2400" dirty="0" smtClean="0"/>
              <a:t>In questo modo:</a:t>
            </a:r>
            <a:endParaRPr lang="it-IT" altLang="it-IT" sz="2400" dirty="0" smtClean="0"/>
          </a:p>
          <a:p>
            <a:r>
              <a:rPr lang="it-IT" altLang="it-IT" sz="2400" dirty="0" smtClean="0"/>
              <a:t>–  </a:t>
            </a:r>
            <a:r>
              <a:rPr lang="it-IT" altLang="it-IT" sz="2400" dirty="0" smtClean="0"/>
              <a:t>si manifestava </a:t>
            </a:r>
            <a:r>
              <a:rPr lang="it-IT" altLang="it-IT" sz="2400" dirty="0" smtClean="0"/>
              <a:t>la propria </a:t>
            </a:r>
            <a:r>
              <a:rPr lang="it-IT" altLang="it-IT" sz="2400" b="1" dirty="0" smtClean="0"/>
              <a:t>fede</a:t>
            </a:r>
            <a:r>
              <a:rPr lang="it-IT" altLang="it-IT" sz="2400" dirty="0" smtClean="0"/>
              <a:t>;</a:t>
            </a:r>
          </a:p>
          <a:p>
            <a:r>
              <a:rPr lang="it-IT" altLang="it-IT" sz="2400" dirty="0" smtClean="0"/>
              <a:t>–  </a:t>
            </a:r>
            <a:r>
              <a:rPr lang="it-IT" altLang="it-IT" sz="2400" dirty="0" smtClean="0"/>
              <a:t>si faceva </a:t>
            </a:r>
            <a:r>
              <a:rPr lang="it-IT" altLang="it-IT" sz="2400" b="1" dirty="0" smtClean="0"/>
              <a:t>penitenza</a:t>
            </a:r>
            <a:r>
              <a:rPr lang="it-IT" altLang="it-IT" sz="2400" dirty="0" smtClean="0"/>
              <a:t> per avere la remissione dei peccati.</a:t>
            </a:r>
            <a:endParaRPr lang="it-IT" altLang="it-IT" sz="2400" dirty="0" smtClean="0"/>
          </a:p>
        </p:txBody>
      </p:sp>
      <p:pic>
        <p:nvPicPr>
          <p:cNvPr id="3" name="Picture 20"/>
          <p:cNvPicPr>
            <a:picLocks noChangeAspect="1" noChangeArrowheads="1"/>
          </p:cNvPicPr>
          <p:nvPr/>
        </p:nvPicPr>
        <p:blipFill>
          <a:blip r:embed="rId2" cstate="print"/>
          <a:srcRect t="21875"/>
          <a:stretch>
            <a:fillRect/>
          </a:stretch>
        </p:blipFill>
        <p:spPr bwMode="auto">
          <a:xfrm>
            <a:off x="1571604" y="2857496"/>
            <a:ext cx="6215106" cy="370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C:\Users\simon\Desktop\MATERIALI\00 video scuola\png\cerchio nero sfumat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500438"/>
            <a:ext cx="1073179" cy="1117591"/>
          </a:xfrm>
          <a:prstGeom prst="rect">
            <a:avLst/>
          </a:prstGeom>
          <a:noFill/>
        </p:spPr>
      </p:pic>
      <p:pic>
        <p:nvPicPr>
          <p:cNvPr id="5" name="Picture 2" descr="C:\Users\simon\Desktop\MATERIALI\00 video scuola\png\cerchio nero sfumat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071942"/>
            <a:ext cx="1073179" cy="1117591"/>
          </a:xfrm>
          <a:prstGeom prst="rect">
            <a:avLst/>
          </a:prstGeom>
          <a:noFill/>
        </p:spPr>
      </p:pic>
      <p:pic>
        <p:nvPicPr>
          <p:cNvPr id="6" name="Picture 2" descr="C:\Users\simon\Desktop\MATERIALI\00 video scuola\png\cerchio nero sfumat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5429264"/>
            <a:ext cx="1073179" cy="1117591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357158" y="4929198"/>
            <a:ext cx="328614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PELLEGRINAGGIO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215206" y="2714620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Ci si immedesimava in Cristo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858148" y="4429132"/>
            <a:ext cx="1143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 stava via per anni</a:t>
            </a: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000364" y="928670"/>
            <a:ext cx="2928958" cy="246691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it-IT" sz="3600" dirty="0" smtClean="0"/>
          </a:p>
          <a:p>
            <a:pPr algn="ctr"/>
            <a:r>
              <a:rPr lang="it-IT" sz="3600" dirty="0" smtClean="0"/>
              <a:t>RELIGIOSI</a:t>
            </a:r>
          </a:p>
          <a:p>
            <a:pPr algn="ctr"/>
            <a:endParaRPr lang="it-IT" sz="3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285852" y="2428868"/>
            <a:ext cx="3500462" cy="2466915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it-IT" sz="3600" dirty="0" smtClean="0"/>
          </a:p>
          <a:p>
            <a:pPr algn="ctr"/>
            <a:r>
              <a:rPr lang="it-IT" sz="3600" dirty="0" smtClean="0"/>
              <a:t>ECONOMICI</a:t>
            </a:r>
          </a:p>
          <a:p>
            <a:pPr algn="ctr"/>
            <a:endParaRPr lang="it-IT" sz="3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572000" y="2500306"/>
            <a:ext cx="3357554" cy="246691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it-IT" sz="3600" dirty="0" smtClean="0"/>
          </a:p>
          <a:p>
            <a:pPr algn="ctr"/>
            <a:r>
              <a:rPr lang="it-IT" sz="3600" dirty="0" smtClean="0"/>
              <a:t>POLITICI</a:t>
            </a:r>
          </a:p>
          <a:p>
            <a:pPr algn="ctr"/>
            <a:endParaRPr lang="it-IT" sz="3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572132" y="214290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MOTIVI (INTRECCIATI)</a:t>
            </a:r>
            <a:endParaRPr lang="it-I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57158" y="1643050"/>
            <a:ext cx="535785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600" dirty="0" smtClean="0"/>
              <a:t>IL PAPA INVITA I CATTOLICI A LIBERARE LE TERRE SANTE DAI TURCHI</a:t>
            </a:r>
            <a:endParaRPr lang="it-IT" sz="3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00034" y="4143380"/>
            <a:ext cx="8501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i="1" dirty="0" smtClean="0"/>
              <a:t>DIFFICOLTA’ DEI PELLEGRINI CRISTIANI A RAGGIUNGERE GERUSALEMME?</a:t>
            </a:r>
          </a:p>
          <a:p>
            <a:r>
              <a:rPr lang="it-IT" sz="3600" dirty="0" smtClean="0"/>
              <a:t>NESSUNA CONFERMA NELLA </a:t>
            </a:r>
            <a:r>
              <a:rPr lang="it-IT" sz="3600" dirty="0" err="1" smtClean="0"/>
              <a:t>STORIOGRAFIA…</a:t>
            </a:r>
            <a:endParaRPr lang="it-IT" sz="36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929322" y="142852"/>
            <a:ext cx="2928958" cy="168789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MOTIVI RELIGIOSI</a:t>
            </a:r>
            <a:endParaRPr lang="it-IT" sz="3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57158" y="285728"/>
            <a:ext cx="535785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600" dirty="0" smtClean="0"/>
              <a:t>E’ IL PRIMO MOVENTE: LA </a:t>
            </a:r>
            <a:r>
              <a:rPr lang="it-IT" sz="3600" b="1" dirty="0" smtClean="0"/>
              <a:t>DEVOZIONE RELIGIOSA</a:t>
            </a:r>
            <a:endParaRPr lang="it-IT" sz="3600" b="1" dirty="0"/>
          </a:p>
        </p:txBody>
      </p:sp>
      <p:cxnSp>
        <p:nvCxnSpPr>
          <p:cNvPr id="8" name="Connettore 2 7"/>
          <p:cNvCxnSpPr>
            <a:endCxn id="3" idx="0"/>
          </p:cNvCxnSpPr>
          <p:nvPr/>
        </p:nvCxnSpPr>
        <p:spPr>
          <a:xfrm rot="16200000" flipH="1">
            <a:off x="4375547" y="3768332"/>
            <a:ext cx="714378" cy="357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4286248" y="6072206"/>
            <a:ext cx="4572032" cy="646331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E’ più un attacco al mondo musulmano che una difesa da </a:t>
            </a:r>
            <a:r>
              <a:rPr lang="it-IT" dirty="0" err="1" smtClean="0"/>
              <a:t>esso…</a:t>
            </a:r>
            <a:endParaRPr lang="it-IT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28596" y="2214554"/>
            <a:ext cx="8501122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600" dirty="0" smtClean="0"/>
              <a:t>INTERESSI MERCANTILI: APRIRE NUOVE </a:t>
            </a:r>
            <a:r>
              <a:rPr lang="it-IT" sz="3600" b="1" dirty="0" smtClean="0"/>
              <a:t>ROTTE COMMERCIALI</a:t>
            </a:r>
            <a:endParaRPr lang="it-IT" sz="36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357818" y="285728"/>
            <a:ext cx="3500462" cy="168789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MOTIVI</a:t>
            </a:r>
            <a:r>
              <a:rPr lang="it-IT" sz="3600" dirty="0" smtClean="0"/>
              <a:t> </a:t>
            </a:r>
            <a:r>
              <a:rPr lang="it-IT" sz="3600" dirty="0" smtClean="0"/>
              <a:t>ECONOMICI</a:t>
            </a:r>
            <a:endParaRPr lang="it-IT" sz="3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28596" y="3714752"/>
            <a:ext cx="8501122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600" b="1" dirty="0" smtClean="0"/>
              <a:t>CRESCITA DEMOGRAFICA</a:t>
            </a:r>
          </a:p>
          <a:p>
            <a:r>
              <a:rPr lang="it-IT" sz="3600" dirty="0" smtClean="0"/>
              <a:t>MOLTI POVERI PARTONO CERCANDO </a:t>
            </a:r>
            <a:r>
              <a:rPr lang="it-IT" sz="3600" dirty="0" err="1" smtClean="0"/>
              <a:t>DI</a:t>
            </a:r>
            <a:r>
              <a:rPr lang="it-IT" sz="3600" dirty="0" smtClean="0"/>
              <a:t> USCIRE DALLA MISERIA</a:t>
            </a:r>
            <a:endParaRPr lang="it-IT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1037</Words>
  <Application>Microsoft Office PowerPoint</Application>
  <PresentationFormat>Presentazione su schermo (4:3)</PresentationFormat>
  <Paragraphs>115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LE CROCIATE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L’APPELLO DI URBANO II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CROCIATE</dc:title>
  <dc:creator>simone.dell@libero.it</dc:creator>
  <cp:lastModifiedBy>simone.dell@libero.it</cp:lastModifiedBy>
  <cp:revision>4</cp:revision>
  <dcterms:created xsi:type="dcterms:W3CDTF">2022-01-03T13:06:54Z</dcterms:created>
  <dcterms:modified xsi:type="dcterms:W3CDTF">2022-01-05T11:14:08Z</dcterms:modified>
</cp:coreProperties>
</file>